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21"/>
  </p:notesMasterIdLst>
  <p:handoutMasterIdLst>
    <p:handoutMasterId r:id="rId22"/>
  </p:handoutMasterIdLst>
  <p:sldIdLst>
    <p:sldId id="291" r:id="rId3"/>
    <p:sldId id="293" r:id="rId4"/>
    <p:sldId id="292" r:id="rId5"/>
    <p:sldId id="294" r:id="rId6"/>
    <p:sldId id="296" r:id="rId7"/>
    <p:sldId id="315" r:id="rId8"/>
    <p:sldId id="316" r:id="rId9"/>
    <p:sldId id="295" r:id="rId10"/>
    <p:sldId id="321" r:id="rId11"/>
    <p:sldId id="322" r:id="rId12"/>
    <p:sldId id="318" r:id="rId13"/>
    <p:sldId id="324" r:id="rId14"/>
    <p:sldId id="301" r:id="rId15"/>
    <p:sldId id="326" r:id="rId16"/>
    <p:sldId id="313" r:id="rId17"/>
    <p:sldId id="325" r:id="rId18"/>
    <p:sldId id="319" r:id="rId19"/>
    <p:sldId id="289" r:id="rId20"/>
  </p:sldIdLst>
  <p:sldSz cx="9144000" cy="5143500" type="screen16x9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D00"/>
    <a:srgbClr val="FFFFFF"/>
    <a:srgbClr val="D2D2D2"/>
    <a:srgbClr val="232321"/>
    <a:srgbClr val="E1E1E1"/>
    <a:srgbClr val="A69100"/>
    <a:srgbClr val="FFEA00"/>
    <a:srgbClr val="FFF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81860" autoAdjust="0"/>
  </p:normalViewPr>
  <p:slideViewPr>
    <p:cSldViewPr snapToObjects="1">
      <p:cViewPr varScale="1">
        <p:scale>
          <a:sx n="80" d="100"/>
          <a:sy n="80" d="100"/>
        </p:scale>
        <p:origin x="828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81" d="100"/>
          <a:sy n="81" d="100"/>
        </p:scale>
        <p:origin x="39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D8870-B552-4EB0-96C1-3C1F190750BD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E2E10-E1EA-40A8-8739-6B6D6F738F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5867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203C4-F03C-481E-B2B2-B66F06EF1C06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7D438-B362-4354-9B2F-277447F79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751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4167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241" indent="-233241"/>
            <a:r>
              <a:rPr lang="de-DE" sz="1200" dirty="0" smtClean="0">
                <a:latin typeface="+mn-lt"/>
              </a:rPr>
              <a:t>Bautechnologie wurde in Abhängigkeit der von der Bahn zur Verfügung gestellten Sperrpausen gewählt</a:t>
            </a:r>
          </a:p>
          <a:p>
            <a:pPr marL="233241" indent="-233241"/>
            <a:r>
              <a:rPr lang="de-DE" sz="1200" dirty="0" smtClean="0"/>
              <a:t>Gründung: Großbohrpfähle hinter den Bestandsauflagern</a:t>
            </a:r>
          </a:p>
          <a:p>
            <a:pPr marL="233241" indent="-233241"/>
            <a:r>
              <a:rPr lang="de-DE" sz="1200" dirty="0" smtClean="0">
                <a:latin typeface="+mn-lt"/>
              </a:rPr>
              <a:t>darauf Kopfbalken betoniert, die rückverankert werden (Bauzustand)</a:t>
            </a:r>
          </a:p>
          <a:p>
            <a:pPr marL="233241" indent="-233241"/>
            <a:r>
              <a:rPr lang="de-DE" sz="1200" dirty="0" smtClean="0"/>
              <a:t>dann Verbundfertigteilträger eingehoben – Stahlträger mit im Werk vormontierter Betonplatte</a:t>
            </a:r>
          </a:p>
          <a:p>
            <a:pPr marL="233241" indent="-233241"/>
            <a:r>
              <a:rPr lang="de-DE" sz="1200" dirty="0" smtClean="0">
                <a:latin typeface="+mn-lt"/>
              </a:rPr>
              <a:t>Fahrbahntafel betoniert</a:t>
            </a:r>
          </a:p>
          <a:p>
            <a:pPr marL="233241" indent="-233241"/>
            <a:r>
              <a:rPr lang="de-DE" sz="1200" dirty="0" smtClean="0"/>
              <a:t>Ausrüstung: Abdichtung, Brückenkappen mit Geländer und Berührungsschutz, Straßenbelag etc.</a:t>
            </a:r>
            <a:endParaRPr lang="de-DE" sz="1200" dirty="0" smtClean="0">
              <a:latin typeface="+mn-lt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5170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565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241" indent="-233241"/>
            <a:r>
              <a:rPr lang="de-DE" sz="1200" dirty="0" smtClean="0"/>
              <a:t>Umleitung Kfz über Eichbergstraße (Parkplatz wird umgebaut) und Grünen Weg - ausgeschildert</a:t>
            </a:r>
          </a:p>
          <a:p>
            <a:pPr marL="233241" indent="-233241"/>
            <a:r>
              <a:rPr lang="de-DE" sz="1200" dirty="0" smtClean="0"/>
              <a:t>Fußgänger können bis Mitte Mai über die alte Brücke</a:t>
            </a:r>
          </a:p>
          <a:p>
            <a:pPr marL="233241" indent="-233241"/>
            <a:r>
              <a:rPr lang="de-DE" sz="1200" dirty="0" smtClean="0"/>
              <a:t>danach steht für Fußgänger eine Behelfsbrücke zur Verfügung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8286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241" indent="-233241"/>
            <a:r>
              <a:rPr lang="de-DE" sz="1200" dirty="0" smtClean="0"/>
              <a:t>Umleitung Kfz über Eichbergstraße (Parkplatz wird umgebaut) und Grünen Weg - ausgeschildert</a:t>
            </a:r>
          </a:p>
          <a:p>
            <a:pPr marL="233241" indent="-233241"/>
            <a:r>
              <a:rPr lang="de-DE" sz="1200" dirty="0" smtClean="0"/>
              <a:t>Fußgänger können bis Mitte Mai über die alte Brücke</a:t>
            </a:r>
          </a:p>
          <a:p>
            <a:pPr marL="233241" indent="-233241"/>
            <a:r>
              <a:rPr lang="de-DE" sz="1200" dirty="0" smtClean="0"/>
              <a:t>danach steht für Fußgänger eine Behelfsbrücke zur Verfügung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525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524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5233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20871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19334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54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001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Breite 10 m </a:t>
            </a:r>
          </a:p>
          <a:p>
            <a:r>
              <a:rPr lang="de-DE" dirty="0" smtClean="0"/>
              <a:t>Länge 18 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6250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 smtClean="0"/>
              <a:t>Tragfähigkeit eingeschränkt nur 7,5 t </a:t>
            </a:r>
          </a:p>
          <a:p>
            <a:r>
              <a:rPr lang="de-DE" sz="1200" dirty="0" smtClean="0"/>
              <a:t>Verkehrseinengung auf einen Fahrstreifen</a:t>
            </a:r>
          </a:p>
          <a:p>
            <a:r>
              <a:rPr lang="de-DE" sz="1200" dirty="0" smtClean="0"/>
              <a:t>Tempo 30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6878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909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120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6147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344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>
                <a:solidFill>
                  <a:srgbClr val="8B711C"/>
                </a:solidFill>
                <a:latin typeface="Arial Narrow" pitchFamily="34" charset="0"/>
                <a:ea typeface="MS PGothic" pitchFamily="34" charset="-128"/>
              </a:rPr>
              <a:t>Verbreiterung von 10,04 auf 11,50 =&gt; +1,50 m für Fußgänger</a:t>
            </a:r>
          </a:p>
          <a:p>
            <a:r>
              <a:rPr lang="de-DE" dirty="0" smtClean="0"/>
              <a:t>moderne Verkehrsanlage</a:t>
            </a:r>
          </a:p>
          <a:p>
            <a:r>
              <a:rPr lang="de-DE" dirty="0" smtClean="0"/>
              <a:t>beidseitig sichere Fußwege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4736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87468"/>
            <a:ext cx="7315200" cy="194626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74898"/>
            <a:ext cx="7315200" cy="85847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Landeshauptstadt Dresden</a:t>
            </a:r>
          </a:p>
          <a:p>
            <a:r>
              <a:rPr lang="de-DE" dirty="0" smtClean="0"/>
              <a:t>Straßen- und Tiefbauamt</a:t>
            </a:r>
          </a:p>
          <a:p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835696" y="4803998"/>
            <a:ext cx="792088" cy="223439"/>
          </a:xfrm>
          <a:prstGeom prst="rect">
            <a:avLst/>
          </a:prstGeom>
        </p:spPr>
        <p:txBody>
          <a:bodyPr vert="horz" lIns="0" tIns="0" rIns="91440" bIns="45720" rtlCol="0" anchor="t" anchorCtr="0"/>
          <a:lstStyle>
            <a:lvl1pPr algn="l">
              <a:defRPr lang="de-DE" sz="1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de-DE" smtClean="0"/>
              <a:t>8. April 2019</a:t>
            </a:r>
            <a:endParaRPr lang="de-D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592" y="4803998"/>
            <a:ext cx="941203" cy="226314"/>
          </a:xfrm>
          <a:prstGeom prst="rect">
            <a:avLst/>
          </a:prstGeom>
        </p:spPr>
        <p:txBody>
          <a:bodyPr vert="horz" lIns="0" tIns="0" rIns="0" bIns="45720" rtlCol="0" anchor="t"/>
          <a:lstStyle>
            <a:lvl1pPr algn="l">
              <a:defRPr lang="de-DE" sz="1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Folie </a:t>
            </a:r>
            <a:fld id="{01810A45-1857-4C7D-B2E6-5371A332287C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1B57-9378-401F-B664-AF8201DDDD1A}" type="datetime1">
              <a:rPr lang="de-DE" smtClean="0"/>
              <a:t>16.03.2020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1" y="1370032"/>
            <a:ext cx="1492499" cy="336334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370032"/>
            <a:ext cx="5241476" cy="3363341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0EB1-7D62-44C5-A9AE-ABE7777ADD7C}" type="datetime1">
              <a:rPr lang="de-DE" smtClean="0"/>
              <a:t>16.03.2020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24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256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348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0842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074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455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6731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46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9024-266E-4EAD-96BD-9C3B5937C331}" type="datetime1">
              <a:rPr lang="de-DE" smtClean="0"/>
              <a:t>16.03.2020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0534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5611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102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3179"/>
            <a:ext cx="7315200" cy="970194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898823"/>
            <a:ext cx="7315200" cy="82382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F7AA-5782-44AD-B35D-C64A5CC0CABF}" type="datetime1">
              <a:rPr lang="de-DE" smtClean="0"/>
              <a:t>16.03.2020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6018-FCE3-4C23-ACF6-FD7236733B8D}" type="datetime1">
              <a:rPr lang="de-DE" smtClean="0"/>
              <a:t>16.03.2020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057400"/>
            <a:ext cx="3566160" cy="269519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057401"/>
            <a:ext cx="3566160" cy="269676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057400"/>
            <a:ext cx="336499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057400"/>
            <a:ext cx="336206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34C9-2A5C-449A-947B-D7FA21DBE2C1}" type="datetime1">
              <a:rPr lang="de-DE" smtClean="0"/>
              <a:t>16.03.2020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2537460"/>
            <a:ext cx="3566160" cy="221513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2537460"/>
            <a:ext cx="3566160" cy="221513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F9E2-0260-46E8-A87B-9B8E6B439169}" type="datetime1">
              <a:rPr lang="de-DE" smtClean="0"/>
              <a:t>16.03.2020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E43A-6EED-452E-ACA6-4D5FE8126853}" type="datetime1">
              <a:rPr lang="de-DE" smtClean="0"/>
              <a:t>16.03.2020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69022"/>
            <a:ext cx="2950936" cy="1629761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370032"/>
            <a:ext cx="4207848" cy="3357461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5822"/>
            <a:ext cx="2950936" cy="1684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3BF0-15D7-47B6-91D3-4BBC13BD6268}" type="datetime1">
              <a:rPr lang="de-DE" smtClean="0"/>
              <a:t>16.03.2020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2953512" cy="1632204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1714500"/>
            <a:ext cx="4038600" cy="25146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4952"/>
            <a:ext cx="2953512" cy="16870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2991-88BA-45C1-B42C-F2F83B1EDF64}" type="datetime1">
              <a:rPr lang="de-DE" smtClean="0"/>
              <a:t>16.03.2020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418145"/>
            <a:ext cx="7315200" cy="865573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83719"/>
            <a:ext cx="7315200" cy="237626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35696" y="4803998"/>
            <a:ext cx="792088" cy="223439"/>
          </a:xfrm>
          <a:prstGeom prst="rect">
            <a:avLst/>
          </a:prstGeom>
        </p:spPr>
        <p:txBody>
          <a:bodyPr vert="horz" lIns="0" tIns="0" rIns="91440" bIns="45720" rtlCol="0" anchor="t" anchorCtr="0"/>
          <a:lstStyle>
            <a:lvl1pPr algn="l">
              <a:defRPr lang="de-DE" sz="1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de-DE" smtClean="0"/>
              <a:t>8. April 2019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592" y="4803998"/>
            <a:ext cx="941203" cy="226314"/>
          </a:xfrm>
          <a:prstGeom prst="rect">
            <a:avLst/>
          </a:prstGeom>
        </p:spPr>
        <p:txBody>
          <a:bodyPr vert="horz" lIns="0" tIns="0" rIns="0" bIns="45720" rtlCol="0" anchor="t"/>
          <a:lstStyle>
            <a:lvl1pPr algn="l">
              <a:defRPr lang="de-DE" sz="1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Folie </a:t>
            </a:r>
            <a:fld id="{01810A45-1857-4C7D-B2E6-5371A332287C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99592" y="267494"/>
            <a:ext cx="3168352" cy="360040"/>
          </a:xfrm>
          <a:prstGeom prst="rect">
            <a:avLst/>
          </a:prstGeom>
        </p:spPr>
        <p:txBody>
          <a:bodyPr vert="horz" lIns="0" tIns="0" rIns="91440" bIns="45720" rtlCol="0" anchor="t"/>
          <a:lstStyle>
            <a:lvl1pPr algn="l">
              <a:defRPr sz="1000">
                <a:solidFill>
                  <a:schemeClr val="tx1"/>
                </a:solidFill>
                <a:effectLst/>
              </a:defRPr>
            </a:lvl1pPr>
          </a:lstStyle>
          <a:p>
            <a:r>
              <a:rPr lang="de-DE" dirty="0" smtClean="0"/>
              <a:t>Landeshauptstadt Dresden</a:t>
            </a:r>
          </a:p>
          <a:p>
            <a:r>
              <a:rPr lang="de-DE" dirty="0" smtClean="0"/>
              <a:t>Straßen- und Tiefbauamt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A73C3-B53C-450E-9A9D-CD21846576BC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917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Baustart – Brücke Talstraße über die DB-Anlage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</a:p>
          <a:p>
            <a:r>
              <a:rPr lang="de-DE" smtClean="0"/>
              <a:t>Straßen- und Tiefbauamt</a:t>
            </a:r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2087724" y="4797791"/>
            <a:ext cx="1116124" cy="223439"/>
          </a:xfrm>
        </p:spPr>
        <p:txBody>
          <a:bodyPr/>
          <a:lstStyle/>
          <a:p>
            <a:r>
              <a:rPr lang="de-DE" dirty="0" smtClean="0"/>
              <a:t>10.03.2020 TOP 4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 smtClean="0"/>
              <a:t>OSR CB/006/2020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846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28" y="4731990"/>
            <a:ext cx="9167750" cy="424124"/>
          </a:xfrm>
        </p:spPr>
        <p:txBody>
          <a:bodyPr lIns="576000" rIns="576000" bIns="216000" anchor="t"/>
          <a:lstStyle/>
          <a:p>
            <a:pPr algn="l"/>
            <a:r>
              <a:rPr lang="de-DE" sz="900" dirty="0" smtClean="0">
                <a:solidFill>
                  <a:schemeClr val="tx1"/>
                </a:solidFill>
                <a:latin typeface="+mj-lt"/>
              </a:rPr>
              <a:t>Brücken- </a:t>
            </a:r>
            <a:r>
              <a:rPr lang="de-DE" sz="900" dirty="0">
                <a:solidFill>
                  <a:schemeClr val="tx1"/>
                </a:solidFill>
                <a:latin typeface="+mj-lt"/>
              </a:rPr>
              <a:t>und </a:t>
            </a:r>
            <a:r>
              <a:rPr lang="de-DE" sz="900" dirty="0" smtClean="0">
                <a:solidFill>
                  <a:schemeClr val="tx1"/>
                </a:solidFill>
                <a:latin typeface="+mj-lt"/>
              </a:rPr>
              <a:t>Ingenieurbauwerke, Baumaßnahmen 2020  l  Landeshauptstadt Dresden  </a:t>
            </a:r>
            <a:r>
              <a:rPr lang="de-DE" sz="900" dirty="0">
                <a:solidFill>
                  <a:schemeClr val="tx1"/>
                </a:solidFill>
                <a:latin typeface="+mj-lt"/>
              </a:rPr>
              <a:t>l  Straßen und Tiefbauamt  l März </a:t>
            </a:r>
            <a:r>
              <a:rPr lang="de-DE" sz="900" dirty="0" smtClean="0">
                <a:solidFill>
                  <a:schemeClr val="tx1"/>
                </a:solidFill>
                <a:latin typeface="+mj-lt"/>
              </a:rPr>
              <a:t>2020 l                                                                    Folie </a:t>
            </a:r>
            <a:fld id="{1C9FBD6D-E147-439A-8546-A1B7999DA540}" type="slidenum">
              <a:rPr lang="de-DE" sz="900" smtClean="0">
                <a:solidFill>
                  <a:schemeClr val="tx1"/>
                </a:solidFill>
                <a:latin typeface="+mj-lt"/>
              </a:rPr>
              <a:t>10</a:t>
            </a:fld>
            <a:endParaRPr lang="de-DE" sz="900" dirty="0">
              <a:solidFill>
                <a:schemeClr val="tx1"/>
              </a:solidFill>
              <a:latin typeface="+mj-lt"/>
            </a:endParaRPr>
          </a:p>
          <a:p>
            <a:pPr algn="l"/>
            <a:endParaRPr lang="de-DE" sz="900" dirty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de-DE" sz="900" dirty="0" smtClean="0">
                <a:solidFill>
                  <a:schemeClr val="tx1"/>
                </a:solidFill>
                <a:latin typeface="+mj-lt"/>
              </a:rPr>
              <a:t>			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-449157" y="-121701"/>
            <a:ext cx="10081120" cy="922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/>
              <a:t>Baustart 2020 – </a:t>
            </a:r>
            <a:r>
              <a:rPr lang="de-DE" sz="4000" dirty="0" smtClean="0"/>
              <a:t>Talstraße/DB-Brücke</a:t>
            </a:r>
            <a:endParaRPr lang="de-DE" sz="40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45" y="636535"/>
            <a:ext cx="7547715" cy="392287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465160" y="4495843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900" dirty="0" smtClean="0">
                <a:solidFill>
                  <a:srgbClr val="000000"/>
                </a:solidFill>
                <a:latin typeface="Calibri"/>
                <a:ea typeface="MS PGothic" pitchFamily="34" charset="-128"/>
              </a:rPr>
              <a:t>Foto: Straßen- und Tiefbauamt</a:t>
            </a:r>
            <a:endParaRPr lang="de-DE" sz="900" dirty="0">
              <a:solidFill>
                <a:srgbClr val="000000"/>
              </a:solidFill>
              <a:latin typeface="Calibri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882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1520" y="1131590"/>
            <a:ext cx="8640960" cy="3672408"/>
          </a:xfrm>
        </p:spPr>
        <p:txBody>
          <a:bodyPr>
            <a:normAutofit/>
          </a:bodyPr>
          <a:lstStyle/>
          <a:p>
            <a:pPr marL="233241" indent="-233241"/>
            <a:r>
              <a:rPr lang="de-DE" sz="2400" dirty="0" smtClean="0"/>
              <a:t>Sperrzeiten Deutsche Bahn</a:t>
            </a:r>
          </a:p>
          <a:p>
            <a:pPr marL="233241" indent="-233241"/>
            <a:endParaRPr lang="de-DE" sz="2400" dirty="0" smtClean="0"/>
          </a:p>
          <a:p>
            <a:pPr marL="233241" indent="-233241"/>
            <a:r>
              <a:rPr lang="de-DE" sz="2400" dirty="0" smtClean="0"/>
              <a:t>Anmeldung der Baumaßnahme bei DB AG 3 </a:t>
            </a:r>
            <a:r>
              <a:rPr lang="de-DE" sz="2400" dirty="0"/>
              <a:t>J</a:t>
            </a:r>
            <a:r>
              <a:rPr lang="de-DE" sz="2400" dirty="0" smtClean="0"/>
              <a:t>ahre Vorlauf</a:t>
            </a:r>
          </a:p>
          <a:p>
            <a:pPr marL="233241" indent="-233241"/>
            <a:r>
              <a:rPr lang="de-DE" sz="2400" dirty="0" smtClean="0"/>
              <a:t>Anmeldung der tatsächlichen Sperrpausen dann Anfang 2019</a:t>
            </a:r>
          </a:p>
          <a:p>
            <a:pPr marL="233241" indent="-233241"/>
            <a:r>
              <a:rPr lang="de-DE" sz="2400" dirty="0" smtClean="0"/>
              <a:t>Enge Netzbelegung ~ 434 öffentliche Eisenverkehrsunternehmen (Schienennutzer)</a:t>
            </a:r>
          </a:p>
          <a:p>
            <a:pPr marL="233241" indent="-233241"/>
            <a:r>
              <a:rPr lang="de-DE" sz="2400" dirty="0" smtClean="0"/>
              <a:t>Nacht- und Wochenendarbeit lassen sich nicht vermeiden</a:t>
            </a:r>
          </a:p>
          <a:p>
            <a:pPr marL="233241" indent="-233241"/>
            <a:endParaRPr lang="de-DE" sz="1700" dirty="0" smtClean="0">
              <a:latin typeface="+mn-lt"/>
            </a:endParaRPr>
          </a:p>
          <a:p>
            <a:pPr marL="233241" indent="-233241"/>
            <a:endParaRPr lang="de-DE" dirty="0" smtClean="0">
              <a:latin typeface="+mn-lt"/>
            </a:endParaRP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0" y="1"/>
            <a:ext cx="9144000" cy="75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defTabSz="67704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tabLst>
                <a:tab pos="2115363" algn="l"/>
              </a:tabLst>
              <a:defRPr/>
            </a:pPr>
            <a:r>
              <a:rPr lang="de-DE" sz="2800" kern="0" dirty="0">
                <a:latin typeface="+mj-lt"/>
                <a:ea typeface="MS PGothic" pitchFamily="34" charset="-128"/>
                <a:cs typeface="Garamond"/>
              </a:rPr>
              <a:t>Verkehrsführung während der Bauzeit</a:t>
            </a:r>
            <a:br>
              <a:rPr lang="de-DE" sz="2800" kern="0" dirty="0">
                <a:latin typeface="+mj-lt"/>
                <a:ea typeface="MS PGothic" pitchFamily="34" charset="-128"/>
                <a:cs typeface="Garamond"/>
              </a:rPr>
            </a:br>
            <a:r>
              <a:rPr lang="de-DE" sz="2800" kern="0" dirty="0">
                <a:latin typeface="+mj-lt"/>
                <a:ea typeface="MS PGothic" pitchFamily="34" charset="-128"/>
                <a:cs typeface="Garamond"/>
              </a:rPr>
              <a:t/>
            </a:r>
            <a:br>
              <a:rPr lang="de-DE" sz="2800" kern="0" dirty="0">
                <a:latin typeface="+mj-lt"/>
                <a:ea typeface="MS PGothic" pitchFamily="34" charset="-128"/>
                <a:cs typeface="Garamond"/>
              </a:rPr>
            </a:br>
            <a:endParaRPr lang="de-DE" sz="2800" kern="0" dirty="0">
              <a:latin typeface="+mj-lt"/>
              <a:ea typeface="MS PGothic" pitchFamily="34" charset="-128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5498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335" y="303605"/>
            <a:ext cx="6212929" cy="4536289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0" y="1"/>
            <a:ext cx="9144000" cy="75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defTabSz="67704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tabLst>
                <a:tab pos="2115363" algn="l"/>
              </a:tabLst>
              <a:defRPr/>
            </a:pPr>
            <a:r>
              <a:rPr lang="de-DE" sz="2800" kern="0" dirty="0">
                <a:latin typeface="+mj-lt"/>
                <a:ea typeface="MS PGothic" pitchFamily="34" charset="-128"/>
                <a:cs typeface="Garamond"/>
              </a:rPr>
              <a:t>Verkehrsführung während der Bauzeit</a:t>
            </a:r>
            <a:br>
              <a:rPr lang="de-DE" sz="2800" kern="0" dirty="0">
                <a:latin typeface="+mj-lt"/>
                <a:ea typeface="MS PGothic" pitchFamily="34" charset="-128"/>
                <a:cs typeface="Garamond"/>
              </a:rPr>
            </a:br>
            <a:r>
              <a:rPr lang="de-DE" sz="2800" kern="0" dirty="0">
                <a:latin typeface="+mj-lt"/>
                <a:ea typeface="MS PGothic" pitchFamily="34" charset="-128"/>
                <a:cs typeface="Garamond"/>
              </a:rPr>
              <a:t/>
            </a:r>
            <a:br>
              <a:rPr lang="de-DE" sz="2800" kern="0" dirty="0">
                <a:latin typeface="+mj-lt"/>
                <a:ea typeface="MS PGothic" pitchFamily="34" charset="-128"/>
                <a:cs typeface="Garamond"/>
              </a:rPr>
            </a:br>
            <a:endParaRPr lang="de-DE" sz="2800" kern="0" dirty="0">
              <a:latin typeface="+mj-lt"/>
              <a:ea typeface="MS PGothic" pitchFamily="34" charset="-128"/>
              <a:cs typeface="Garamond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391284" y="4724478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900" dirty="0" smtClean="0">
                <a:solidFill>
                  <a:srgbClr val="000000"/>
                </a:solidFill>
                <a:latin typeface="Calibri"/>
                <a:ea typeface="MS PGothic" pitchFamily="34" charset="-128"/>
              </a:rPr>
              <a:t>Foto: Straßen- und Tiefbauamt</a:t>
            </a:r>
            <a:endParaRPr lang="de-DE" sz="900" dirty="0">
              <a:solidFill>
                <a:srgbClr val="000000"/>
              </a:solidFill>
              <a:latin typeface="Calibri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1403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07504" y="843558"/>
            <a:ext cx="16830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Behelfsbrücke für:</a:t>
            </a:r>
          </a:p>
          <a:p>
            <a:pPr>
              <a:buFontTx/>
              <a:buChar char="-"/>
            </a:pPr>
            <a:r>
              <a:rPr lang="de-DE" sz="1600" dirty="0"/>
              <a:t> Fußgänger</a:t>
            </a:r>
          </a:p>
          <a:p>
            <a:pPr>
              <a:buFontTx/>
              <a:buChar char="-"/>
            </a:pPr>
            <a:r>
              <a:rPr lang="de-DE" sz="1600" dirty="0"/>
              <a:t> Radfahrer</a:t>
            </a:r>
          </a:p>
          <a:p>
            <a:pPr>
              <a:buFontTx/>
              <a:buChar char="-"/>
            </a:pPr>
            <a:r>
              <a:rPr lang="de-DE" sz="1600" dirty="0"/>
              <a:t> Medienquerung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54587"/>
            <a:ext cx="6660232" cy="5091500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 bwMode="auto">
          <a:xfrm>
            <a:off x="0" y="1"/>
            <a:ext cx="9144000" cy="75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defTabSz="67704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tabLst>
                <a:tab pos="2115363" algn="l"/>
              </a:tabLst>
              <a:defRPr/>
            </a:pPr>
            <a:r>
              <a:rPr lang="de-DE" sz="2800" kern="0" dirty="0">
                <a:latin typeface="+mj-lt"/>
                <a:ea typeface="MS PGothic" pitchFamily="34" charset="-128"/>
                <a:cs typeface="Garamond"/>
              </a:rPr>
              <a:t>Verkehrsführung während der Bauzeit</a:t>
            </a:r>
            <a:br>
              <a:rPr lang="de-DE" sz="2800" kern="0" dirty="0">
                <a:latin typeface="+mj-lt"/>
                <a:ea typeface="MS PGothic" pitchFamily="34" charset="-128"/>
                <a:cs typeface="Garamond"/>
              </a:rPr>
            </a:br>
            <a:r>
              <a:rPr lang="de-DE" sz="2800" kern="0" dirty="0">
                <a:latin typeface="+mj-lt"/>
                <a:ea typeface="MS PGothic" pitchFamily="34" charset="-128"/>
                <a:cs typeface="Garamond"/>
              </a:rPr>
              <a:t/>
            </a:r>
            <a:br>
              <a:rPr lang="de-DE" sz="2800" kern="0" dirty="0">
                <a:latin typeface="+mj-lt"/>
                <a:ea typeface="MS PGothic" pitchFamily="34" charset="-128"/>
                <a:cs typeface="Garamond"/>
              </a:rPr>
            </a:br>
            <a:endParaRPr lang="de-DE" sz="2800" kern="0" dirty="0">
              <a:latin typeface="+mj-lt"/>
              <a:ea typeface="MS PGothic" pitchFamily="34" charset="-128"/>
              <a:cs typeface="Garamond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9512" y="4803998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900" dirty="0" smtClean="0">
                <a:solidFill>
                  <a:srgbClr val="000000"/>
                </a:solidFill>
                <a:latin typeface="Calibri"/>
                <a:ea typeface="MS PGothic" pitchFamily="34" charset="-128"/>
              </a:rPr>
              <a:t>Plan: Straßen- und Tiefbauamt</a:t>
            </a:r>
            <a:endParaRPr lang="de-DE" sz="900" dirty="0">
              <a:solidFill>
                <a:srgbClr val="000000"/>
              </a:solidFill>
              <a:latin typeface="Calibri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708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Aktuell anstehende Sperrungen</a:t>
            </a:r>
          </a:p>
          <a:p>
            <a:pPr lvl="1"/>
            <a:r>
              <a:rPr lang="de-DE" dirty="0" smtClean="0"/>
              <a:t>11.3.2020 – Sperrung Eichbergstraße – 14 – 22 Uhr</a:t>
            </a:r>
          </a:p>
          <a:p>
            <a:pPr lvl="2"/>
            <a:r>
              <a:rPr lang="de-DE" dirty="0" smtClean="0"/>
              <a:t>Umbau Oberleitungsanlage DB</a:t>
            </a:r>
          </a:p>
          <a:p>
            <a:pPr lvl="1"/>
            <a:r>
              <a:rPr lang="de-DE" dirty="0" smtClean="0"/>
              <a:t>ab 25.3.2020 – Sperrung Parkplatz Eichbergstraße</a:t>
            </a:r>
          </a:p>
          <a:p>
            <a:pPr lvl="2"/>
            <a:r>
              <a:rPr lang="de-DE" dirty="0" smtClean="0"/>
              <a:t>Herstellung provisorische Umfahrung / Gehweg</a:t>
            </a:r>
          </a:p>
          <a:p>
            <a:pPr lvl="1"/>
            <a:endParaRPr lang="de-DE" dirty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0" y="1"/>
            <a:ext cx="9144000" cy="75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defTabSz="67704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tabLst>
                <a:tab pos="2115363" algn="l"/>
              </a:tabLst>
              <a:defRPr/>
            </a:pPr>
            <a:r>
              <a:rPr lang="de-DE" sz="2800" kern="0" dirty="0">
                <a:latin typeface="+mj-lt"/>
                <a:ea typeface="MS PGothic" pitchFamily="34" charset="-128"/>
                <a:cs typeface="Garamond"/>
              </a:rPr>
              <a:t>Verkehrsführung während der Bauzeit</a:t>
            </a:r>
            <a:br>
              <a:rPr lang="de-DE" sz="2800" kern="0" dirty="0">
                <a:latin typeface="+mj-lt"/>
                <a:ea typeface="MS PGothic" pitchFamily="34" charset="-128"/>
                <a:cs typeface="Garamond"/>
              </a:rPr>
            </a:br>
            <a:r>
              <a:rPr lang="de-DE" sz="2800" kern="0" dirty="0">
                <a:latin typeface="+mj-lt"/>
                <a:ea typeface="MS PGothic" pitchFamily="34" charset="-128"/>
                <a:cs typeface="Garamond"/>
              </a:rPr>
              <a:t/>
            </a:r>
            <a:br>
              <a:rPr lang="de-DE" sz="2800" kern="0" dirty="0">
                <a:latin typeface="+mj-lt"/>
                <a:ea typeface="MS PGothic" pitchFamily="34" charset="-128"/>
                <a:cs typeface="Garamond"/>
              </a:rPr>
            </a:br>
            <a:endParaRPr lang="de-DE" sz="2800" kern="0" dirty="0">
              <a:latin typeface="+mj-lt"/>
              <a:ea typeface="MS PGothic" pitchFamily="34" charset="-128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587896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143192" y="122601"/>
            <a:ext cx="6169780" cy="783728"/>
          </a:xfrm>
        </p:spPr>
        <p:txBody>
          <a:bodyPr/>
          <a:lstStyle/>
          <a:p>
            <a:r>
              <a:rPr lang="de-DE" dirty="0" smtClean="0"/>
              <a:t>Aktueller Bauablauf (1)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251520" y="1131590"/>
            <a:ext cx="8345721" cy="4083918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de-DE" sz="2800" dirty="0" smtClean="0"/>
              <a:t>Beginn der Arbeiten am 08.03.2020 – Umbau der Oberleitungsanlage in Bauzustand, Montage von 5 neuen Masten</a:t>
            </a:r>
          </a:p>
          <a:p>
            <a:r>
              <a:rPr lang="de-DE" sz="2800" dirty="0" smtClean="0"/>
              <a:t>Herstellung der Behelfsbrücke bis Mitte Mai, </a:t>
            </a:r>
          </a:p>
          <a:p>
            <a:pPr marL="0" indent="0">
              <a:buNone/>
            </a:pPr>
            <a:r>
              <a:rPr lang="de-DE" sz="2800" dirty="0" smtClean="0"/>
              <a:t>	</a:t>
            </a:r>
            <a:r>
              <a:rPr lang="de-DE" sz="2800" u="sng" dirty="0" err="1" smtClean="0"/>
              <a:t>Einhub</a:t>
            </a:r>
            <a:r>
              <a:rPr lang="de-DE" sz="2800" u="sng" dirty="0" smtClean="0"/>
              <a:t> im Zeitraum 18.05. bis 20.05.</a:t>
            </a:r>
            <a:r>
              <a:rPr lang="de-DE" sz="2800" dirty="0" smtClean="0"/>
              <a:t> </a:t>
            </a:r>
          </a:p>
          <a:p>
            <a:r>
              <a:rPr lang="de-DE" sz="2800" dirty="0" smtClean="0"/>
              <a:t>Bohrpfahlgründung</a:t>
            </a:r>
          </a:p>
          <a:p>
            <a:r>
              <a:rPr lang="de-DE" sz="2800" dirty="0" smtClean="0"/>
              <a:t>Kopfbalken (Auflagerbalken) herstellen</a:t>
            </a:r>
          </a:p>
          <a:p>
            <a:r>
              <a:rPr lang="de-DE" sz="2800" dirty="0" smtClean="0"/>
              <a:t>Abbruch Bestandsbauwerk, 28.08. – 09.09. u.a. auch in Nachtarbeit</a:t>
            </a:r>
          </a:p>
          <a:p>
            <a:r>
              <a:rPr lang="de-DE" sz="2800" dirty="0" smtClean="0"/>
              <a:t>Parallel dazu Fertigung der VFT – Träger im Werk, </a:t>
            </a:r>
            <a:endParaRPr lang="de-DE" sz="2800" dirty="0"/>
          </a:p>
          <a:p>
            <a:pPr marL="0" indent="0">
              <a:buNone/>
            </a:pPr>
            <a:r>
              <a:rPr lang="de-DE" sz="2800" dirty="0" smtClean="0"/>
              <a:t>	</a:t>
            </a:r>
            <a:r>
              <a:rPr lang="de-DE" sz="2800" u="sng" dirty="0" err="1" smtClean="0"/>
              <a:t>Einhub</a:t>
            </a:r>
            <a:r>
              <a:rPr lang="de-DE" sz="2800" u="sng" dirty="0" smtClean="0"/>
              <a:t> vom 11.09. bis 14.09. </a:t>
            </a:r>
            <a:endParaRPr lang="de-DE" sz="2800" u="sng" dirty="0"/>
          </a:p>
          <a:p>
            <a:pPr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16679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143192" y="122601"/>
            <a:ext cx="6169780" cy="783728"/>
          </a:xfrm>
        </p:spPr>
        <p:txBody>
          <a:bodyPr/>
          <a:lstStyle/>
          <a:p>
            <a:r>
              <a:rPr lang="de-DE" dirty="0" smtClean="0"/>
              <a:t>Aktueller Bauablauf (2)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251520" y="1131590"/>
            <a:ext cx="8640960" cy="401191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de-DE" sz="2600" dirty="0" smtClean="0"/>
              <a:t>Ergänzung des Brückenüberbaus mit Ortbeton</a:t>
            </a:r>
          </a:p>
          <a:p>
            <a:r>
              <a:rPr lang="de-DE" sz="2600" dirty="0" smtClean="0"/>
              <a:t>Herstellung Gehwegkappen</a:t>
            </a:r>
          </a:p>
          <a:p>
            <a:r>
              <a:rPr lang="de-DE" sz="2600" dirty="0" smtClean="0"/>
              <a:t>Abdichtung</a:t>
            </a:r>
          </a:p>
          <a:p>
            <a:r>
              <a:rPr lang="de-DE" sz="2600" dirty="0" smtClean="0"/>
              <a:t>Geländer / Berührungsschutz</a:t>
            </a:r>
          </a:p>
          <a:p>
            <a:r>
              <a:rPr lang="de-DE" sz="2600" dirty="0" smtClean="0"/>
              <a:t>Straßen- / Gehwegbau</a:t>
            </a:r>
          </a:p>
          <a:p>
            <a:r>
              <a:rPr lang="de-DE" sz="2600" dirty="0" smtClean="0"/>
              <a:t>Instandsetzung der angrenzenden Stützmauern</a:t>
            </a:r>
          </a:p>
          <a:p>
            <a:r>
              <a:rPr lang="de-DE" sz="2600" dirty="0" smtClean="0"/>
              <a:t>Abbau </a:t>
            </a:r>
            <a:r>
              <a:rPr lang="de-DE" sz="2600" dirty="0"/>
              <a:t>der Behelfsbrücke Anfang Dezember</a:t>
            </a:r>
          </a:p>
          <a:p>
            <a:r>
              <a:rPr lang="de-DE" sz="2600" dirty="0"/>
              <a:t>Umbau der Oberleitung in den Endzustand</a:t>
            </a:r>
          </a:p>
          <a:p>
            <a:r>
              <a:rPr lang="de-DE" sz="2600" dirty="0"/>
              <a:t>Wiederherstellung Parkplatz und Freiflächen</a:t>
            </a:r>
          </a:p>
          <a:p>
            <a:r>
              <a:rPr lang="de-DE" sz="2600" dirty="0"/>
              <a:t>Fertigstellung </a:t>
            </a:r>
            <a:r>
              <a:rPr lang="de-DE" sz="2600" dirty="0" smtClean="0"/>
              <a:t>18.12.2020. </a:t>
            </a:r>
            <a:endParaRPr lang="de-DE" sz="2600" dirty="0"/>
          </a:p>
          <a:p>
            <a:pPr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86806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83517"/>
          </a:xfrm>
        </p:spPr>
        <p:txBody>
          <a:bodyPr>
            <a:noAutofit/>
          </a:bodyPr>
          <a:lstStyle/>
          <a:p>
            <a:r>
              <a:rPr lang="de-DE" sz="2800" dirty="0" smtClean="0"/>
              <a:t>Ansprechpartner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1520" y="1131590"/>
            <a:ext cx="8640960" cy="3773745"/>
          </a:xfrm>
        </p:spPr>
        <p:txBody>
          <a:bodyPr>
            <a:normAutofit/>
          </a:bodyPr>
          <a:lstStyle/>
          <a:p>
            <a:pPr marL="233241" indent="-233241"/>
            <a:r>
              <a:rPr lang="de-DE" sz="2400" dirty="0" smtClean="0">
                <a:latin typeface="+mn-lt"/>
              </a:rPr>
              <a:t>Auftraggeber: 	</a:t>
            </a:r>
            <a:r>
              <a:rPr lang="de-DE" sz="1800" dirty="0" smtClean="0">
                <a:latin typeface="+mn-lt"/>
              </a:rPr>
              <a:t>Straßen- und Tiefbauamt Dresden, Abt. Brücken und 				Ingenieurbauwerke, Herr Börner</a:t>
            </a:r>
          </a:p>
          <a:p>
            <a:pPr marL="400050" lvl="1" indent="0">
              <a:buNone/>
            </a:pPr>
            <a:r>
              <a:rPr lang="de-DE" sz="1800" b="1" dirty="0" smtClean="0"/>
              <a:t>			</a:t>
            </a:r>
            <a:r>
              <a:rPr lang="de-DE" sz="1800" b="1" u="sng" dirty="0" smtClean="0"/>
              <a:t>66.3@dresden.de</a:t>
            </a:r>
          </a:p>
          <a:p>
            <a:pPr marL="233241" indent="-233241"/>
            <a:r>
              <a:rPr lang="de-DE" sz="2400" dirty="0" smtClean="0"/>
              <a:t>Bauoberleitung: 	</a:t>
            </a:r>
            <a:r>
              <a:rPr lang="de-DE" sz="1800" dirty="0" smtClean="0"/>
              <a:t>Ingenieurbüro Schulze &amp; Rank Chemnitz</a:t>
            </a:r>
          </a:p>
          <a:p>
            <a:pPr marL="233241" indent="-233241"/>
            <a:r>
              <a:rPr lang="de-DE" sz="2400" dirty="0" smtClean="0">
                <a:latin typeface="+mn-lt"/>
              </a:rPr>
              <a:t>Baufirma: 		</a:t>
            </a:r>
            <a:r>
              <a:rPr lang="de-DE" sz="1800" dirty="0" err="1" smtClean="0">
                <a:latin typeface="+mn-lt"/>
              </a:rPr>
              <a:t>Hentschke</a:t>
            </a:r>
            <a:r>
              <a:rPr lang="de-DE" sz="1800" dirty="0" smtClean="0">
                <a:latin typeface="+mn-lt"/>
              </a:rPr>
              <a:t> Bau GmbH, Bautzen</a:t>
            </a:r>
          </a:p>
          <a:p>
            <a:pPr marL="233241" indent="-233241"/>
            <a:endParaRPr lang="de-DE" sz="2400" dirty="0" smtClean="0">
              <a:latin typeface="+mn-lt"/>
            </a:endParaRPr>
          </a:p>
          <a:p>
            <a:pPr marL="233241" indent="-233241"/>
            <a:r>
              <a:rPr lang="de-DE" sz="2400" dirty="0" smtClean="0">
                <a:latin typeface="+mn-lt"/>
              </a:rPr>
              <a:t>Bauberatungen: 	</a:t>
            </a:r>
            <a:r>
              <a:rPr lang="de-DE" sz="1800" dirty="0" smtClean="0">
                <a:latin typeface="+mn-lt"/>
              </a:rPr>
              <a:t>14 – tägig, Montag, 13.00 Uhr vor Ort</a:t>
            </a:r>
          </a:p>
          <a:p>
            <a:pPr marL="233241" indent="-233241"/>
            <a:endParaRPr lang="de-DE" sz="1800" dirty="0"/>
          </a:p>
          <a:p>
            <a:pPr marL="233241" indent="-233241"/>
            <a:endParaRPr lang="de-DE" sz="1800" dirty="0" smtClean="0">
              <a:latin typeface="+mn-lt"/>
            </a:endParaRP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689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2267743" y="2715765"/>
            <a:ext cx="6900007" cy="2160241"/>
          </a:xfrm>
          <a:prstGeom prst="rect">
            <a:avLst/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9167750" cy="5143499"/>
          </a:xfrm>
          <a:prstGeom prst="rect">
            <a:avLst/>
          </a:prstGeom>
          <a:solidFill>
            <a:srgbClr val="FFE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448" y="1748327"/>
            <a:ext cx="9164302" cy="1646843"/>
          </a:xfrm>
          <a:prstGeom prst="rect">
            <a:avLst/>
          </a:prstGeom>
        </p:spPr>
        <p:txBody>
          <a:bodyPr vert="horz" lIns="576000" tIns="36000" rIns="57600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Vielen Dank für Ihre Aufmerksamkeit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1510"/>
            <a:ext cx="2216064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8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5944" y="771550"/>
            <a:ext cx="6331122" cy="428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962"/>
          </a:xfrm>
        </p:spPr>
        <p:txBody>
          <a:bodyPr>
            <a:noAutofit/>
          </a:bodyPr>
          <a:lstStyle/>
          <a:p>
            <a:r>
              <a:rPr lang="de-DE" sz="2800" dirty="0"/>
              <a:t>Ersatzneubau der Brücke über die DB-Anlagen im Zuge der Talstraße (K6240) in Dresden-</a:t>
            </a:r>
            <a:r>
              <a:rPr lang="de-DE" sz="2800" dirty="0" err="1"/>
              <a:t>Cossebaude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47891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962"/>
          </a:xfrm>
        </p:spPr>
        <p:txBody>
          <a:bodyPr>
            <a:noAutofit/>
          </a:bodyPr>
          <a:lstStyle/>
          <a:p>
            <a:r>
              <a:rPr lang="de-DE" sz="2800" dirty="0"/>
              <a:t>Ersatzneubau der Brücke über die DB-Anlagen im Zuge der Talstraße (K6240) in Dresden-</a:t>
            </a:r>
            <a:r>
              <a:rPr lang="de-DE" sz="2800" dirty="0" err="1"/>
              <a:t>Cossebaude</a:t>
            </a:r>
            <a:endParaRPr lang="de-DE" sz="2800" dirty="0"/>
          </a:p>
        </p:txBody>
      </p:sp>
      <p:pic>
        <p:nvPicPr>
          <p:cNvPr id="1026" name="Picture 2" descr="H:\SG663-Foto\1_Brücken\201-300\B0252 DB Dresden-BerlinTalstraße\2017\Sperrung Grüner Weg Umleitung\Besichtigung aus besonderem Anlass\P12009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987574"/>
            <a:ext cx="5326536" cy="3994496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7387883" y="4751238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900" dirty="0" smtClean="0">
                <a:solidFill>
                  <a:srgbClr val="000000"/>
                </a:solidFill>
                <a:latin typeface="Calibri"/>
                <a:ea typeface="MS PGothic" pitchFamily="34" charset="-128"/>
              </a:rPr>
              <a:t>Foto: Straßen- und Tiefbauamt</a:t>
            </a:r>
            <a:endParaRPr lang="de-DE" sz="900" dirty="0">
              <a:solidFill>
                <a:srgbClr val="000000"/>
              </a:solidFill>
              <a:latin typeface="Calibri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117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SG663-Foto\1_Brücken\201-300\B0252 DB Dresden-BerlinTalstraße\2017\Sperrung Grüner Weg Umleitung\Besichtigung aus besonderem Anlass\P1200991.JPG"/>
          <p:cNvPicPr>
            <a:picLocks noChangeAspect="1" noChangeArrowheads="1"/>
          </p:cNvPicPr>
          <p:nvPr/>
        </p:nvPicPr>
        <p:blipFill>
          <a:blip r:embed="rId3" cstate="print"/>
          <a:srcRect t="22314" b="12162"/>
          <a:stretch>
            <a:fillRect/>
          </a:stretch>
        </p:blipFill>
        <p:spPr bwMode="auto">
          <a:xfrm>
            <a:off x="74466" y="627534"/>
            <a:ext cx="8928992" cy="4387542"/>
          </a:xfrm>
          <a:prstGeom prst="rect">
            <a:avLst/>
          </a:prstGeom>
          <a:noFill/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962"/>
          </a:xfrm>
        </p:spPr>
        <p:txBody>
          <a:bodyPr>
            <a:noAutofit/>
          </a:bodyPr>
          <a:lstStyle/>
          <a:p>
            <a:r>
              <a:rPr lang="de-DE" sz="2800" dirty="0"/>
              <a:t>Ersatzneubau der Brücke über die DB-Anlagen im Zuge der Talstraße (K6240) in Dresden-</a:t>
            </a:r>
            <a:r>
              <a:rPr lang="de-DE" sz="2800" dirty="0" err="1"/>
              <a:t>Cossebaude</a:t>
            </a:r>
            <a:endParaRPr lang="de-D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7403801" y="4781106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900" dirty="0" smtClean="0">
                <a:solidFill>
                  <a:srgbClr val="000000"/>
                </a:solidFill>
                <a:latin typeface="Calibri"/>
                <a:ea typeface="MS PGothic" pitchFamily="34" charset="-128"/>
              </a:rPr>
              <a:t>Foto: Straßen- und Tiefbauamt</a:t>
            </a:r>
            <a:endParaRPr lang="de-DE" sz="900" dirty="0">
              <a:solidFill>
                <a:srgbClr val="000000"/>
              </a:solidFill>
              <a:latin typeface="Calibri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081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906328"/>
            <a:ext cx="8640960" cy="4185701"/>
          </a:xfrm>
        </p:spPr>
        <p:txBody>
          <a:bodyPr>
            <a:normAutofit/>
          </a:bodyPr>
          <a:lstStyle/>
          <a:p>
            <a:r>
              <a:rPr lang="de-DE" sz="1600" dirty="0" smtClean="0"/>
              <a:t>SB/51/2018 vom 28.3.18 Top 6.3 </a:t>
            </a:r>
          </a:p>
          <a:p>
            <a:r>
              <a:rPr lang="de-DE" sz="1600" dirty="0" smtClean="0"/>
              <a:t>OSR CB/040/2018 vom 10.4.18 TOP 5 – beratend - Zustimmung</a:t>
            </a:r>
          </a:p>
          <a:p>
            <a:r>
              <a:rPr lang="de-DE" sz="1600" dirty="0" smtClean="0"/>
              <a:t>OSR OW/044/2018 vom 19.4.18 TOP 4 – beratend - Ablehnung</a:t>
            </a:r>
          </a:p>
          <a:p>
            <a:r>
              <a:rPr lang="de-DE" sz="1600" dirty="0" smtClean="0"/>
              <a:t>SB/54/18 vom 23.5.18 – Zustimmung  </a:t>
            </a:r>
          </a:p>
          <a:p>
            <a:r>
              <a:rPr lang="de-DE" sz="1600" dirty="0" smtClean="0"/>
              <a:t>SR/52/2018 vom 7.6.18  TOP 9.5</a:t>
            </a:r>
          </a:p>
          <a:p>
            <a:pPr lvl="1"/>
            <a:r>
              <a:rPr lang="de-DE" sz="1600" dirty="0" smtClean="0"/>
              <a:t>Rücküberweisung an den Ausschuss für Stadtentwicklung, Bau, Verkehr und Liegenschaften</a:t>
            </a:r>
          </a:p>
          <a:p>
            <a:r>
              <a:rPr lang="de-DE" sz="1600" dirty="0" smtClean="0"/>
              <a:t>SB/56/2018 15.8.2018 TOP 8.6</a:t>
            </a:r>
          </a:p>
          <a:p>
            <a:pPr lvl="1"/>
            <a:r>
              <a:rPr lang="de-DE" sz="1600" dirty="0" smtClean="0"/>
              <a:t>Erneute Beratung über die Maßnahme</a:t>
            </a:r>
          </a:p>
          <a:p>
            <a:r>
              <a:rPr lang="de-DE" sz="1600" b="1" dirty="0" smtClean="0"/>
              <a:t>SR/55/2018 20.9.2018</a:t>
            </a:r>
          </a:p>
          <a:p>
            <a:pPr lvl="1"/>
            <a:r>
              <a:rPr lang="de-DE" sz="1600" b="1" dirty="0" smtClean="0"/>
              <a:t>Beschluss der Maßnahme</a:t>
            </a:r>
            <a:endParaRPr lang="de-DE" sz="1600" b="1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5526"/>
          </a:xfrm>
        </p:spPr>
        <p:txBody>
          <a:bodyPr>
            <a:normAutofit/>
          </a:bodyPr>
          <a:lstStyle/>
          <a:p>
            <a:r>
              <a:rPr lang="de-DE" sz="2800" dirty="0" smtClean="0"/>
              <a:t>Beschluss zur Vorlage V2113/17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01852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5526"/>
          </a:xfrm>
        </p:spPr>
        <p:txBody>
          <a:bodyPr>
            <a:normAutofit/>
          </a:bodyPr>
          <a:lstStyle/>
          <a:p>
            <a:r>
              <a:rPr lang="de-DE" sz="2800" dirty="0" smtClean="0"/>
              <a:t>Beschluss zur Vorlage V2113/17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e-DE" sz="1600" dirty="0"/>
              <a:t>1. Der Stadtrat bestätigt die Planung zum Ersatzneubau der Brücke über die DB-Anlagen im</a:t>
            </a:r>
          </a:p>
          <a:p>
            <a:pPr marL="0" indent="0">
              <a:buNone/>
            </a:pPr>
            <a:r>
              <a:rPr lang="de-DE" sz="1600" dirty="0"/>
              <a:t>Zuge der Talstraße in Dresden-</a:t>
            </a:r>
            <a:r>
              <a:rPr lang="de-DE" sz="1600" dirty="0" err="1"/>
              <a:t>Cossebaude</a:t>
            </a:r>
            <a:r>
              <a:rPr lang="de-DE" sz="1600" dirty="0"/>
              <a:t> entsprechend der Anlagen zur Vorlage.</a:t>
            </a:r>
          </a:p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r>
              <a:rPr lang="de-DE" sz="1600" dirty="0" smtClean="0"/>
              <a:t>2</a:t>
            </a:r>
            <a:r>
              <a:rPr lang="de-DE" sz="1600" dirty="0"/>
              <a:t>. Der Oberbürgermeister wird beauftragt, hinsichtlich der ÖPNV-Anbindung der Ortschaften</a:t>
            </a:r>
          </a:p>
          <a:p>
            <a:pPr marL="0" indent="0">
              <a:buNone/>
            </a:pPr>
            <a:r>
              <a:rPr lang="de-DE" sz="1600" dirty="0"/>
              <a:t>die DVB AG aufzufordern, dass die betroffenen Buslinien eine entsprechende Schlaufe um</a:t>
            </a:r>
          </a:p>
          <a:p>
            <a:pPr marL="0" indent="0">
              <a:buNone/>
            </a:pPr>
            <a:r>
              <a:rPr lang="de-DE" sz="1600" dirty="0"/>
              <a:t>den Bahnhof </a:t>
            </a:r>
            <a:r>
              <a:rPr lang="de-DE" sz="1600" dirty="0" err="1"/>
              <a:t>Cossebaude</a:t>
            </a:r>
            <a:r>
              <a:rPr lang="de-DE" sz="1600" dirty="0"/>
              <a:t> fahren. Weiterhin soll die DVB AG nach Möglichkeit die zeitliche</a:t>
            </a:r>
          </a:p>
          <a:p>
            <a:pPr marL="0" indent="0">
              <a:buNone/>
            </a:pPr>
            <a:r>
              <a:rPr lang="de-DE" sz="1600" dirty="0"/>
              <a:t>Taktung der Buslinien 93 und 94 aufeinander abstimmen.</a:t>
            </a:r>
          </a:p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r>
              <a:rPr lang="de-DE" sz="1600" dirty="0" smtClean="0"/>
              <a:t>3</a:t>
            </a:r>
            <a:r>
              <a:rPr lang="de-DE" sz="1600" dirty="0"/>
              <a:t>. Für den Zeitraum der baulichen Maßnahmen hat die Verwaltung Interimsmaßnahmen vor</a:t>
            </a:r>
          </a:p>
          <a:p>
            <a:pPr marL="0" indent="0">
              <a:buNone/>
            </a:pPr>
            <a:r>
              <a:rPr lang="de-DE" sz="1600" dirty="0"/>
              <a:t>zunehmen, sodass der Rettungsdienst die betroffenen Ortschaften innerhalb der regulären</a:t>
            </a:r>
          </a:p>
          <a:p>
            <a:pPr marL="0" indent="0">
              <a:buNone/>
            </a:pPr>
            <a:r>
              <a:rPr lang="de-DE" sz="1600" dirty="0"/>
              <a:t>Anfahrtszeit erreichen kann. Gegebenenfalls ist dies durch Aufweitung der Behelfsbrücke zu</a:t>
            </a:r>
          </a:p>
          <a:p>
            <a:pPr marL="0" indent="0">
              <a:buNone/>
            </a:pPr>
            <a:r>
              <a:rPr lang="de-DE" sz="1600" dirty="0"/>
              <a:t>erreichen, sodass diese von Rettungsfahrzeugen befahren werden kann.</a:t>
            </a:r>
          </a:p>
        </p:txBody>
      </p:sp>
    </p:spTree>
    <p:extLst>
      <p:ext uri="{BB962C8B-B14F-4D97-AF65-F5344CB8AC3E}">
        <p14:creationId xmlns:p14="http://schemas.microsoft.com/office/powerpoint/2010/main" val="379193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 rot="20539141">
            <a:off x="0" y="2153547"/>
            <a:ext cx="9144000" cy="836406"/>
          </a:xfrm>
        </p:spPr>
        <p:txBody>
          <a:bodyPr>
            <a:normAutofit/>
          </a:bodyPr>
          <a:lstStyle/>
          <a:p>
            <a:r>
              <a:rPr lang="de-DE" dirty="0" smtClean="0"/>
              <a:t>Baustart - erfolgt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491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83517"/>
          </a:xfrm>
        </p:spPr>
        <p:txBody>
          <a:bodyPr>
            <a:noAutofit/>
          </a:bodyPr>
          <a:lstStyle/>
          <a:p>
            <a:r>
              <a:rPr lang="de-DE" sz="2800" dirty="0" smtClean="0"/>
              <a:t>Baustart - Ersatzneubau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1520" y="1131590"/>
            <a:ext cx="8640960" cy="2981657"/>
          </a:xfrm>
        </p:spPr>
        <p:txBody>
          <a:bodyPr>
            <a:normAutofit fontScale="85000" lnSpcReduction="20000"/>
          </a:bodyPr>
          <a:lstStyle/>
          <a:p>
            <a:pPr marL="233241" indent="-233241"/>
            <a:r>
              <a:rPr lang="de-DE" dirty="0" smtClean="0">
                <a:latin typeface="+mn-lt"/>
              </a:rPr>
              <a:t>Ersatzneubau der Brücke als Stahlverbundbrücke</a:t>
            </a:r>
          </a:p>
          <a:p>
            <a:pPr marL="233241" indent="-233241"/>
            <a:r>
              <a:rPr lang="de-DE" dirty="0" smtClean="0">
                <a:latin typeface="+mn-lt"/>
              </a:rPr>
              <a:t>Instandsetzung angrenzende Stützmauern</a:t>
            </a:r>
          </a:p>
          <a:p>
            <a:pPr marL="233241" indent="-233241"/>
            <a:r>
              <a:rPr lang="de-DE" dirty="0" smtClean="0">
                <a:latin typeface="+mn-lt"/>
              </a:rPr>
              <a:t>Umbau der DB-Oberleitung</a:t>
            </a:r>
          </a:p>
          <a:p>
            <a:pPr marL="233241" indent="-233241"/>
            <a:endParaRPr lang="de-DE" dirty="0" smtClean="0">
              <a:latin typeface="+mn-lt"/>
            </a:endParaRPr>
          </a:p>
          <a:p>
            <a:r>
              <a:rPr lang="de-DE" dirty="0" smtClean="0">
                <a:latin typeface="+mn-lt"/>
              </a:rPr>
              <a:t>Ausschreibung: 			2019</a:t>
            </a:r>
          </a:p>
          <a:p>
            <a:r>
              <a:rPr lang="de-DE" dirty="0" smtClean="0">
                <a:latin typeface="+mn-lt"/>
              </a:rPr>
              <a:t>Bauzeit: 				08.03.2020 bis </a:t>
            </a:r>
            <a:r>
              <a:rPr lang="de-DE" dirty="0" smtClean="0"/>
              <a:t>31.12.2020</a:t>
            </a:r>
            <a:r>
              <a:rPr lang="de-DE" dirty="0" smtClean="0">
                <a:latin typeface="+mn-lt"/>
              </a:rPr>
              <a:t> </a:t>
            </a:r>
          </a:p>
          <a:p>
            <a:r>
              <a:rPr lang="de-DE" dirty="0" smtClean="0">
                <a:latin typeface="+mn-lt"/>
              </a:rPr>
              <a:t>davon Sperrung Talstraße vom 	30.03.2020 – 16.12.2020</a:t>
            </a:r>
          </a:p>
          <a:p>
            <a:r>
              <a:rPr lang="de-DE" dirty="0" smtClean="0">
                <a:latin typeface="+mn-lt"/>
              </a:rPr>
              <a:t>Baukosten: 				2,3 Mio. €</a:t>
            </a:r>
          </a:p>
          <a:p>
            <a:pPr marL="233241" indent="-233241"/>
            <a:endParaRPr lang="de-DE" dirty="0" smtClean="0">
              <a:latin typeface="+mn-lt"/>
            </a:endParaRP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472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>
          <a:xfrm>
            <a:off x="-449157" y="-121701"/>
            <a:ext cx="10081120" cy="922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/>
              <a:t>Baustart 2020 – </a:t>
            </a:r>
            <a:r>
              <a:rPr lang="de-DE" sz="4000" dirty="0" smtClean="0"/>
              <a:t>Talstraße/DB-Brücke</a:t>
            </a:r>
            <a:endParaRPr lang="de-DE" sz="4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15" y="777030"/>
            <a:ext cx="8664699" cy="3184326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7387883" y="4307605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900" dirty="0" smtClean="0">
                <a:solidFill>
                  <a:srgbClr val="000000"/>
                </a:solidFill>
                <a:latin typeface="Calibri"/>
                <a:ea typeface="MS PGothic" pitchFamily="34" charset="-128"/>
              </a:rPr>
              <a:t>Foto: Straßen- und Tiefbauamt</a:t>
            </a:r>
            <a:endParaRPr lang="de-DE" sz="900" dirty="0">
              <a:solidFill>
                <a:srgbClr val="000000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28" y="4800600"/>
            <a:ext cx="9167750" cy="355514"/>
          </a:xfrm>
        </p:spPr>
        <p:txBody>
          <a:bodyPr lIns="576000" rIns="576000" bIns="216000" anchor="t"/>
          <a:lstStyle/>
          <a:p>
            <a:pPr algn="l"/>
            <a:r>
              <a:rPr lang="de-DE" sz="900" dirty="0" smtClean="0">
                <a:solidFill>
                  <a:schemeClr val="tx1"/>
                </a:solidFill>
                <a:latin typeface="+mj-lt"/>
              </a:rPr>
              <a:t>Brücken- </a:t>
            </a:r>
            <a:r>
              <a:rPr lang="de-DE" sz="900" dirty="0">
                <a:solidFill>
                  <a:schemeClr val="tx1"/>
                </a:solidFill>
                <a:latin typeface="+mj-lt"/>
              </a:rPr>
              <a:t>und </a:t>
            </a:r>
            <a:r>
              <a:rPr lang="de-DE" sz="900" dirty="0" smtClean="0">
                <a:solidFill>
                  <a:schemeClr val="tx1"/>
                </a:solidFill>
                <a:latin typeface="+mj-lt"/>
              </a:rPr>
              <a:t>Ingenieurbauwerke, Baumaßnahmen 2020  l  Landeshauptstadt Dresden  l  </a:t>
            </a:r>
            <a:r>
              <a:rPr lang="de-DE" sz="900" dirty="0">
                <a:solidFill>
                  <a:schemeClr val="tx1"/>
                </a:solidFill>
                <a:latin typeface="+mj-lt"/>
              </a:rPr>
              <a:t>Straßen und Tiefbauamt  l März </a:t>
            </a:r>
            <a:r>
              <a:rPr lang="de-DE" sz="900" dirty="0" smtClean="0">
                <a:solidFill>
                  <a:schemeClr val="tx1"/>
                </a:solidFill>
                <a:latin typeface="+mj-lt"/>
              </a:rPr>
              <a:t>2020 l                                                               Folie </a:t>
            </a:r>
            <a:fld id="{1C9FBD6D-E147-439A-8546-A1B7999DA540}" type="slidenum">
              <a:rPr lang="de-DE" sz="900" smtClean="0">
                <a:solidFill>
                  <a:schemeClr val="tx1"/>
                </a:solidFill>
                <a:latin typeface="+mj-lt"/>
              </a:rPr>
              <a:t>9</a:t>
            </a:fld>
            <a:endParaRPr lang="de-DE" sz="900" dirty="0">
              <a:solidFill>
                <a:schemeClr val="tx1"/>
              </a:solidFill>
              <a:latin typeface="+mj-lt"/>
            </a:endParaRPr>
          </a:p>
          <a:p>
            <a:pPr algn="l"/>
            <a:endParaRPr lang="de-DE" sz="900" dirty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de-DE" sz="900" dirty="0" smtClean="0">
                <a:solidFill>
                  <a:schemeClr val="tx1"/>
                </a:solidFill>
                <a:latin typeface="+mj-lt"/>
              </a:rPr>
              <a:t>			</a:t>
            </a:r>
            <a:endParaRPr lang="de-DE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1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9-04-08 Präsentation3">
  <a:themeElements>
    <a:clrScheme name="Farbwelt LHD 2019">
      <a:dk1>
        <a:sysClr val="windowText" lastClr="000000"/>
      </a:dk1>
      <a:lt1>
        <a:srgbClr val="FFEA00"/>
      </a:lt1>
      <a:dk2>
        <a:srgbClr val="283138"/>
      </a:dk2>
      <a:lt2>
        <a:srgbClr val="FFEA00"/>
      </a:lt2>
      <a:accent1>
        <a:srgbClr val="A69100"/>
      </a:accent1>
      <a:accent2>
        <a:srgbClr val="A5A5A5"/>
      </a:accent2>
      <a:accent3>
        <a:srgbClr val="F4D60D"/>
      </a:accent3>
      <a:accent4>
        <a:srgbClr val="A2C037"/>
      </a:accent4>
      <a:accent5>
        <a:srgbClr val="2296CF"/>
      </a:accent5>
      <a:accent6>
        <a:srgbClr val="85170F"/>
      </a:accent6>
      <a:hlink>
        <a:srgbClr val="83BEEB"/>
      </a:hlink>
      <a:folHlink>
        <a:srgbClr val="2296CF"/>
      </a:folHlink>
    </a:clrScheme>
    <a:fontScheme name="Schriftarten LHD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Perspek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Praesentation_LHD_2020.potx [Schreibgeschützt]" id="{3B7F1169-BA10-4998-8B9A-71E5DBC71129}" vid="{0FD27B2D-1199-4004-A9A4-8689BE141F95}"/>
    </a:ext>
  </a:ext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chriftarten LHD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Praesentation_LHD_2020.potx [Schreibgeschützt]" id="{3B7F1169-BA10-4998-8B9A-71E5DBC71129}" vid="{4B0E3AF6-8BC1-458D-9C68-D89D0EBA472E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B0252-Talstraße_Co</Template>
  <TotalTime>0</TotalTime>
  <Words>676</Words>
  <Application>Microsoft Office PowerPoint</Application>
  <PresentationFormat>Bildschirmpräsentation (16:9)</PresentationFormat>
  <Paragraphs>145</Paragraphs>
  <Slides>18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7" baseType="lpstr">
      <vt:lpstr>MS PGothic</vt:lpstr>
      <vt:lpstr>Arial</vt:lpstr>
      <vt:lpstr>Arial Narrow</vt:lpstr>
      <vt:lpstr>Calibri</vt:lpstr>
      <vt:lpstr>Calibri Light</vt:lpstr>
      <vt:lpstr>Garamond</vt:lpstr>
      <vt:lpstr>Wingdings</vt:lpstr>
      <vt:lpstr>2019-04-08 Präsentation3</vt:lpstr>
      <vt:lpstr>Benutzerdefiniertes Design</vt:lpstr>
      <vt:lpstr>Baustart – Brücke Talstraße über die DB-Anlage</vt:lpstr>
      <vt:lpstr>Ersatzneubau der Brücke über die DB-Anlagen im Zuge der Talstraße (K6240) in Dresden-Cossebaude</vt:lpstr>
      <vt:lpstr>Ersatzneubau der Brücke über die DB-Anlagen im Zuge der Talstraße (K6240) in Dresden-Cossebaude</vt:lpstr>
      <vt:lpstr>Ersatzneubau der Brücke über die DB-Anlagen im Zuge der Talstraße (K6240) in Dresden-Cossebaude</vt:lpstr>
      <vt:lpstr>Beschluss zur Vorlage V2113/17</vt:lpstr>
      <vt:lpstr>Beschluss zur Vorlage V2113/17</vt:lpstr>
      <vt:lpstr>Baustart - erfolgt</vt:lpstr>
      <vt:lpstr>Baustart - Ersatzneubau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Aktueller Bauablauf (1)</vt:lpstr>
      <vt:lpstr>Aktueller Bauablauf (2)</vt:lpstr>
      <vt:lpstr>Ansprechpartner</vt:lpstr>
      <vt:lpstr>PowerPoint-Präsentation</vt:lpstr>
    </vt:vector>
  </TitlesOfParts>
  <Company>LHD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Gruner, Andreas</dc:creator>
  <cp:lastModifiedBy>Michauk, Daniel</cp:lastModifiedBy>
  <cp:revision>51</cp:revision>
  <cp:lastPrinted>2020-03-10T15:48:21Z</cp:lastPrinted>
  <dcterms:created xsi:type="dcterms:W3CDTF">2020-03-04T10:11:54Z</dcterms:created>
  <dcterms:modified xsi:type="dcterms:W3CDTF">2020-03-16T06:24:10Z</dcterms:modified>
</cp:coreProperties>
</file>